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59" r:id="rId5"/>
    <p:sldId id="260" r:id="rId6"/>
    <p:sldId id="270" r:id="rId7"/>
    <p:sldId id="273" r:id="rId8"/>
    <p:sldId id="261" r:id="rId9"/>
    <p:sldId id="264" r:id="rId10"/>
    <p:sldId id="265" r:id="rId11"/>
    <p:sldId id="266" r:id="rId12"/>
    <p:sldId id="267" r:id="rId13"/>
    <p:sldId id="268" r:id="rId14"/>
    <p:sldId id="269" r:id="rId15"/>
    <p:sldId id="262" r:id="rId16"/>
    <p:sldId id="271" r:id="rId17"/>
    <p:sldId id="272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24" userDrawn="1">
          <p15:clr>
            <a:srgbClr val="A4A3A4"/>
          </p15:clr>
        </p15:guide>
        <p15:guide id="2" pos="45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>
        <p:guide orient="horz" pos="2024"/>
        <p:guide pos="45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6059AA-E83B-CF3C-08D8-553779F2EE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9F0F1-0011-AE32-76AC-12B38DDA154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01D2D-F4FC-4333-A89F-A05644C285ED}" type="datetimeFigureOut">
              <a:rPr lang="en-ZA" smtClean="0"/>
              <a:t>2025/05/21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006A29-EEA0-1125-2C6F-EE60129DD0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C7F9C9-1F37-DB35-2E4A-72C3BB80464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376A8F-492C-444C-98D5-D1E939ED4F87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017188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573720-8304-453A-8F64-B0F93B992122}" type="datetimeFigureOut">
              <a:rPr lang="en-ZA" smtClean="0"/>
              <a:t>2025/05/21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FAFBD-158B-4FB4-99D6-58420B633E8C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484657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FAFBD-158B-4FB4-99D6-58420B633E8C}" type="slidenum">
              <a:rPr lang="en-ZA" smtClean="0"/>
              <a:t>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721277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2468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562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148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686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469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9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459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72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75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314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684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5/21/2025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644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88D74A45-8C44-4D66-9253-B2B25C223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E57A2941-1FED-8264-9F33-884336B091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654"/>
          <a:stretch/>
        </p:blipFill>
        <p:spPr>
          <a:xfrm>
            <a:off x="20" y="1874237"/>
            <a:ext cx="12191979" cy="4983761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1874235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94ADDC-41CE-13DA-6A61-954412C9C7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293428"/>
            <a:ext cx="6263526" cy="1235225"/>
          </a:xfrm>
        </p:spPr>
        <p:txBody>
          <a:bodyPr anchor="ctr">
            <a:normAutofit/>
          </a:bodyPr>
          <a:lstStyle/>
          <a:p>
            <a:pPr algn="ctr"/>
            <a:r>
              <a:rPr lang="en-ZA" sz="2400" spc="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k-NN Graph </a:t>
            </a:r>
            <a:br>
              <a:rPr lang="en-ZA" sz="2400" spc="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ZA" sz="2400" spc="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Based Pneumonia Detection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D5C5CF-1A95-5B55-AE6B-1F63D9461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9039" y="293427"/>
            <a:ext cx="4568128" cy="1235226"/>
          </a:xfrm>
        </p:spPr>
        <p:txBody>
          <a:bodyPr anchor="ctr">
            <a:normAutofit/>
          </a:bodyPr>
          <a:lstStyle/>
          <a:p>
            <a:pPr marL="171450" indent="-171450" algn="ctr">
              <a:buFont typeface="Courier New" panose="02070309020205020404" pitchFamily="49" charset="0"/>
              <a:buChar char="o"/>
            </a:pPr>
            <a:r>
              <a:rPr lang="en-ZA" sz="1400" dirty="0"/>
              <a:t>R.V SELLO	[ 223019265 ]</a:t>
            </a:r>
          </a:p>
          <a:p>
            <a:pPr marL="171450" indent="-171450" algn="ctr">
              <a:buFont typeface="Courier New" panose="02070309020205020404" pitchFamily="49" charset="0"/>
              <a:buChar char="o"/>
            </a:pPr>
            <a:r>
              <a:rPr lang="en-ZA" sz="1400" dirty="0"/>
              <a:t>R SEBEYI		[ 223002956 ]</a:t>
            </a:r>
          </a:p>
          <a:p>
            <a:pPr marL="171450" indent="-171450" algn="ctr">
              <a:buFont typeface="Courier New" panose="02070309020205020404" pitchFamily="49" charset="0"/>
              <a:buChar char="o"/>
            </a:pPr>
            <a:r>
              <a:rPr lang="en-ZA" sz="1400" dirty="0"/>
              <a:t>T HLOPHE	[ 221019829 ]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6B6C39-3A8E-4EAF-A0CD-4FE0CDFC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98588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6612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E3223F6-7F96-10FE-776E-E190C6C98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989"/>
            <a:ext cx="12192000" cy="647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37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8684A9E-AA84-F939-3CC0-E1E964716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166"/>
            <a:ext cx="12192000" cy="646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942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BF926F-DD73-5841-6595-B8ADFF33F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07872"/>
            <a:ext cx="12192000" cy="644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685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15E39F-28A5-6CBF-7175-1191EAD8C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91989"/>
            <a:ext cx="12192000" cy="647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26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33952C-E671-C258-FCE9-A0F776FAEC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123"/>
            <a:ext cx="12192000" cy="648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88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38E7D36-B1C9-463C-983F-AEA5810A6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B9A221-B33F-47C2-85FF-2C8F363D7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D0E0EF1-7626-4514-9337-271DD661B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5F0B1492-9A00-4F80-8771-0BB2C2C43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FAC7B62-8ACC-41ED-80AB-8D1CDF38B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45FF525-9A83-4625-99D9-B267BDE07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Slide Background">
            <a:extLst>
              <a:ext uri="{FF2B5EF4-FFF2-40B4-BE49-F238E27FC236}">
                <a16:creationId xmlns:a16="http://schemas.microsoft.com/office/drawing/2014/main" id="{7DE220E6-BA55-4F04-B3C4-F4985F3E7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37" name="tint">
            <a:extLst>
              <a:ext uri="{FF2B5EF4-FFF2-40B4-BE49-F238E27FC236}">
                <a16:creationId xmlns:a16="http://schemas.microsoft.com/office/drawing/2014/main" id="{5AE190BC-D2FD-433E-AB89-0DF68EFD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5644" y="0"/>
            <a:ext cx="1046356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6864" y="0"/>
            <a:ext cx="5815134" cy="6858000"/>
          </a:xfrm>
          <a:prstGeom prst="rect">
            <a:avLst/>
          </a:prstGeom>
          <a:ln>
            <a:noFill/>
          </a:ln>
          <a:effectLst>
            <a:outerShdw blurRad="508000" dist="1905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2CC381-E3B5-3001-0F2D-3AC39FAAA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582" y="858983"/>
            <a:ext cx="3968783" cy="14515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spc="300" dirty="0"/>
              <a:t>K-NN Graph Viewer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FDEA81F-A5D5-A0E2-6310-3EF9923221D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4" t="222" r="6244" b="1"/>
          <a:stretch/>
        </p:blipFill>
        <p:spPr>
          <a:xfrm>
            <a:off x="793821" y="858983"/>
            <a:ext cx="4748158" cy="515150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0B8C2-6A63-F435-907F-17E0F1087F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17121" y="2054943"/>
            <a:ext cx="4643864" cy="3701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1800" dirty="0"/>
              <a:t>This window of the interface displays  k-NN Graph, nodes are made up by the current patient scan being processed and the existing scans in the dataset. The nodes are mapped together by using their Euclidean distance.</a:t>
            </a:r>
          </a:p>
          <a:p>
            <a:pPr algn="just">
              <a:lnSpc>
                <a:spcPct val="150000"/>
              </a:lnSpc>
            </a:pPr>
            <a:r>
              <a:rPr lang="en-US" sz="1800" dirty="0"/>
              <a:t>Users can view a scan at a particular node by just clicking the node.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1660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6CD28C-B122-D9CE-A98F-BE2866CB5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8B276062-F03D-CF98-E806-9B0DA8B50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nt">
            <a:extLst>
              <a:ext uri="{FF2B5EF4-FFF2-40B4-BE49-F238E27FC236}">
                <a16:creationId xmlns:a16="http://schemas.microsoft.com/office/drawing/2014/main" id="{6ED99A10-A90E-7B8E-AE22-A7D08690A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6099047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3B8CBA1-10F9-E911-20AB-8C8C95347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ln>
            <a:noFill/>
          </a:ln>
          <a:effectLst>
            <a:outerShdw blurRad="635000" dist="254000" dir="72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D32EF1-2E12-DFDB-2DAC-9E6910D6A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636" y="858984"/>
            <a:ext cx="4309942" cy="4782027"/>
          </a:xfrm>
        </p:spPr>
        <p:txBody>
          <a:bodyPr anchor="ctr">
            <a:normAutofit/>
          </a:bodyPr>
          <a:lstStyle/>
          <a:p>
            <a:pPr algn="ctr"/>
            <a:r>
              <a:rPr lang="en-ZA" spc="600" dirty="0">
                <a:latin typeface="Aptos" panose="020B0004020202020204" pitchFamily="34" charset="0"/>
              </a:rPr>
              <a:t>LIMITATIONS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9EF3C2-A05B-0E51-68A1-151AB37EF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787" y="530943"/>
            <a:ext cx="5524635" cy="5456902"/>
          </a:xfrm>
        </p:spPr>
        <p:txBody>
          <a:bodyPr anchor="ctr">
            <a:normAutofit/>
          </a:bodyPr>
          <a:lstStyle/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K-NN Graphs can be computationally expensive with larger datasets.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Realtime processing could be slow with larger datasets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The system might not be able to handle images with high resolution well.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9F21D9-938E-82C3-A711-76B7E001F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563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6ADC1D-AE3E-A9F1-202E-8B3F5ADEB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004EA6E9-CEA5-F8E4-E30E-5E176A5C6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nt">
            <a:extLst>
              <a:ext uri="{FF2B5EF4-FFF2-40B4-BE49-F238E27FC236}">
                <a16:creationId xmlns:a16="http://schemas.microsoft.com/office/drawing/2014/main" id="{516ED6D6-F3C6-2040-716B-1D7D5F370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6099047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3C4A4B2-5CD8-B740-380B-E8C180DF4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ln>
            <a:noFill/>
          </a:ln>
          <a:effectLst>
            <a:outerShdw blurRad="635000" dist="254000" dir="72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984DEC-2FCC-142D-FFDA-0313D2E93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636" y="858984"/>
            <a:ext cx="4309942" cy="4782027"/>
          </a:xfrm>
        </p:spPr>
        <p:txBody>
          <a:bodyPr anchor="ctr">
            <a:normAutofit/>
          </a:bodyPr>
          <a:lstStyle/>
          <a:p>
            <a:pPr algn="ctr"/>
            <a:r>
              <a:rPr lang="en-ZA" spc="600" dirty="0">
                <a:latin typeface="Aptos" panose="020B0004020202020204" pitchFamily="34" charset="0"/>
              </a:rPr>
              <a:t>TRAINNING</a:t>
            </a:r>
            <a:br>
              <a:rPr lang="en-ZA" spc="600" dirty="0">
                <a:latin typeface="Aptos" panose="020B0004020202020204" pitchFamily="34" charset="0"/>
              </a:rPr>
            </a:br>
            <a:r>
              <a:rPr lang="en-ZA" spc="600" dirty="0">
                <a:latin typeface="Aptos" panose="020B0004020202020204" pitchFamily="34" charset="0"/>
              </a:rPr>
              <a:t>&amp;</a:t>
            </a:r>
            <a:br>
              <a:rPr lang="en-ZA" spc="600" dirty="0">
                <a:latin typeface="Aptos" panose="020B0004020202020204" pitchFamily="34" charset="0"/>
              </a:rPr>
            </a:br>
            <a:r>
              <a:rPr lang="en-ZA" spc="600" dirty="0">
                <a:latin typeface="Aptos" panose="020B0004020202020204" pitchFamily="34" charset="0"/>
              </a:rPr>
              <a:t>RESULTS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D271CC3-81E9-EBA2-553D-F12CBA6F0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787" y="530943"/>
            <a:ext cx="5524635" cy="5456902"/>
          </a:xfrm>
        </p:spPr>
        <p:txBody>
          <a:bodyPr anchor="ctr">
            <a:normAutofit/>
          </a:bodyPr>
          <a:lstStyle/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Initially we used 30 images in the dataset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After doubling the number of images for training the accuracy increased.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We can conclude that the larger the dataset, the higher the accuracy.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ABE5D04-AE2D-AD0E-0868-885DD0BC7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9160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284A420-F50C-4C2C-B88E-E6F4EF504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93A6D2E-5228-4998-9E24-EFCCA0246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ADB48DB-8E25-4F2F-8C02-5B7939372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32BA7E3-7313-49C8-A245-A85BDEB13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Slide Background">
            <a:extLst>
              <a:ext uri="{FF2B5EF4-FFF2-40B4-BE49-F238E27FC236}">
                <a16:creationId xmlns:a16="http://schemas.microsoft.com/office/drawing/2014/main" id="{B098FE6D-7262-4839-92B0-81ABB0881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Content Placeholder 2" descr="A x-ray of a child's chest&#10;&#10;AI-generated content may be incorrect.">
            <a:extLst>
              <a:ext uri="{FF2B5EF4-FFF2-40B4-BE49-F238E27FC236}">
                <a16:creationId xmlns:a16="http://schemas.microsoft.com/office/drawing/2014/main" id="{44C0FA0B-D0C9-C296-DF32-C3C2DB5B4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10" b="13519"/>
          <a:stretch/>
        </p:blipFill>
        <p:spPr>
          <a:xfrm>
            <a:off x="-3048" y="-1457604"/>
            <a:ext cx="12191979" cy="68815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537879"/>
            <a:ext cx="12192000" cy="2320119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AE6A33-A2D3-49D6-B22D-FB0F67F02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59" y="5025147"/>
            <a:ext cx="11481925" cy="12270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spc="600" dirty="0">
                <a:latin typeface="+mn-lt"/>
              </a:rPr>
              <a:t>THE END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E6B6C39-3A8E-4EAF-A0CD-4FE0CDFC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139813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487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540CF837-40E9-46D4-AC1B-0750F339B5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nt">
            <a:extLst>
              <a:ext uri="{FF2B5EF4-FFF2-40B4-BE49-F238E27FC236}">
                <a16:creationId xmlns:a16="http://schemas.microsoft.com/office/drawing/2014/main" id="{E325F465-8352-4882-9E30-732D5BDF3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6099047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031F918-6C2A-4C3F-8785-651FF6135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ln>
            <a:noFill/>
          </a:ln>
          <a:effectLst>
            <a:outerShdw blurRad="635000" dist="254000" dir="72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4B5235-56A3-1049-305A-8B789494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636" y="858984"/>
            <a:ext cx="4309942" cy="4782027"/>
          </a:xfrm>
        </p:spPr>
        <p:txBody>
          <a:bodyPr anchor="ctr">
            <a:normAutofit/>
          </a:bodyPr>
          <a:lstStyle/>
          <a:p>
            <a:pPr algn="ctr"/>
            <a:r>
              <a:rPr lang="en-ZA" spc="600" dirty="0">
                <a:latin typeface="Aptos" panose="020B0004020202020204" pitchFamily="34" charset="0"/>
              </a:rPr>
              <a:t>Project Description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7033A9-3E1E-0C3F-5BB3-012B3CD26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787" y="530943"/>
            <a:ext cx="5524635" cy="5456902"/>
          </a:xfrm>
        </p:spPr>
        <p:txBody>
          <a:bodyPr anchor="ctr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GB" sz="1800" dirty="0"/>
              <a:t>Pneumonia is a serious lung infection that affects millions globally, making early and accurate detection is crucial for effective treatment.</a:t>
            </a:r>
          </a:p>
          <a:p>
            <a:pPr algn="just">
              <a:lnSpc>
                <a:spcPct val="150000"/>
              </a:lnSpc>
            </a:pPr>
            <a:r>
              <a:rPr lang="en-GB" sz="1800" dirty="0"/>
              <a:t>This project seeks to explore a novel graph-based approach to pneumonia detection from chest X-ray images, aiming to enhance both the accuracy and explainability of the diagnosis process.</a:t>
            </a:r>
          </a:p>
          <a:p>
            <a:pPr algn="just">
              <a:lnSpc>
                <a:spcPct val="150000"/>
              </a:lnSpc>
            </a:pPr>
            <a:r>
              <a:rPr lang="en-GB" sz="1800" dirty="0"/>
              <a:t>K-Nearest Neighbour Graphs are going to be used for content-based image retrieval, classification, and similarity measures.</a:t>
            </a:r>
            <a:endParaRPr lang="en-ZA" sz="18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096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25E337-648B-79FA-E2A3-7FF1F6222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50A1D00B-4284-7A39-B840-3CE1BF387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nt">
            <a:extLst>
              <a:ext uri="{FF2B5EF4-FFF2-40B4-BE49-F238E27FC236}">
                <a16:creationId xmlns:a16="http://schemas.microsoft.com/office/drawing/2014/main" id="{1E0ED986-C8DB-3229-E243-B5A7EF7D3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6099047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EE71886-6451-0085-AAA1-B568995DF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ln>
            <a:noFill/>
          </a:ln>
          <a:effectLst>
            <a:outerShdw blurRad="635000" dist="254000" dir="72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872E2F-15E9-A833-82AD-A94B138EC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636" y="858984"/>
            <a:ext cx="4309942" cy="4782027"/>
          </a:xfrm>
        </p:spPr>
        <p:txBody>
          <a:bodyPr anchor="ctr">
            <a:normAutofit/>
          </a:bodyPr>
          <a:lstStyle/>
          <a:p>
            <a:pPr algn="ctr"/>
            <a:r>
              <a:rPr lang="en-ZA" spc="600" dirty="0">
                <a:latin typeface="Aptos" panose="020B0004020202020204" pitchFamily="34" charset="0"/>
              </a:rPr>
              <a:t>Problem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C7D4718-8558-2FB6-5B91-5A3531F86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787" y="403123"/>
            <a:ext cx="5524635" cy="5584722"/>
          </a:xfrm>
        </p:spPr>
        <p:txBody>
          <a:bodyPr anchor="ctr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GB" sz="1800" dirty="0"/>
              <a:t>Current pneumonia detection methods primarily use deep learning, which often lacks transparency in decision-making. </a:t>
            </a:r>
          </a:p>
          <a:p>
            <a:pPr algn="just">
              <a:lnSpc>
                <a:spcPct val="150000"/>
              </a:lnSpc>
            </a:pPr>
            <a:r>
              <a:rPr lang="en-GB" sz="1800" dirty="0"/>
              <a:t>Traditional deep-learning methods for pneumonia detection rely on convolutional neural networks (CNNs), this approach has the following disadvantages: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Limited Generalization to Diverse Data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Lack of Interpretability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Sensitivity to Noise and Artifacts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90FC29-4BF6-C0FC-7D68-CB3D93DF3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180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79FE09-EB8B-82AA-3FE3-2884C1679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01D527BF-76E2-8FE9-1FED-415246617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nt">
            <a:extLst>
              <a:ext uri="{FF2B5EF4-FFF2-40B4-BE49-F238E27FC236}">
                <a16:creationId xmlns:a16="http://schemas.microsoft.com/office/drawing/2014/main" id="{6E9064A0-CB6C-78A6-7E29-C0CD5E0F9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6099047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D7CE77E-11FA-DCC6-DB96-8569CED2D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ln>
            <a:noFill/>
          </a:ln>
          <a:effectLst>
            <a:outerShdw blurRad="635000" dist="254000" dir="72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CEC17A-016D-F828-AA61-317B14E16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636" y="858984"/>
            <a:ext cx="4309942" cy="4782027"/>
          </a:xfrm>
        </p:spPr>
        <p:txBody>
          <a:bodyPr anchor="ctr">
            <a:normAutofit/>
          </a:bodyPr>
          <a:lstStyle/>
          <a:p>
            <a:pPr algn="ctr"/>
            <a:r>
              <a:rPr lang="en-ZA" spc="600" dirty="0">
                <a:latin typeface="Aptos" panose="020B0004020202020204" pitchFamily="34" charset="0"/>
              </a:rPr>
              <a:t>Solution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55C7ABC-B497-5333-5B54-EFFDB4CF5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787" y="0"/>
            <a:ext cx="5524635" cy="6607277"/>
          </a:xfrm>
        </p:spPr>
        <p:txBody>
          <a:bodyPr anchor="ctr"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GB" sz="1800" dirty="0"/>
              <a:t>To enhance the accuracy and interpretability of pneumonia detection, we propose utilizing K-Nearest Neighbour (K-NN) Graphs for content-based image retrieval, classification, and similarity analysis. </a:t>
            </a:r>
          </a:p>
          <a:p>
            <a:pPr algn="just">
              <a:lnSpc>
                <a:spcPct val="150000"/>
              </a:lnSpc>
            </a:pPr>
            <a:r>
              <a:rPr lang="en-GB" sz="1800" dirty="0"/>
              <a:t>In this approach, each chest X-ray image is represented as a node within a graph, and edges are formed between images based on visual or feature-space similarity. </a:t>
            </a:r>
          </a:p>
          <a:p>
            <a:pPr algn="just">
              <a:lnSpc>
                <a:spcPct val="150000"/>
              </a:lnSpc>
            </a:pPr>
            <a:r>
              <a:rPr lang="en-GB" sz="1800" dirty="0"/>
              <a:t>This structure enables the system to retrieve and compare images with similar patterns, facilitating more reliable classification by referencing known cases. </a:t>
            </a:r>
          </a:p>
          <a:p>
            <a:pPr algn="just">
              <a:lnSpc>
                <a:spcPct val="150000"/>
              </a:lnSpc>
            </a:pPr>
            <a:r>
              <a:rPr lang="en-GB" sz="1800" dirty="0"/>
              <a:t>By leveraging neighbourhood information, the K-NN graph aids in identifying subtle pathological features and improving diagnostic consistency. This method also supports better explainability, as clinicians can visually inspect similar cases used in the decision-making process.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465F105-9ACA-48CF-979D-EDAD85DF3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934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4D9840-9447-4DB5-595A-81E85EE96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2CC869C6-D1B1-4A17-6796-DF50E24F3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nt">
            <a:extLst>
              <a:ext uri="{FF2B5EF4-FFF2-40B4-BE49-F238E27FC236}">
                <a16:creationId xmlns:a16="http://schemas.microsoft.com/office/drawing/2014/main" id="{395A40F8-22CE-8FBC-D065-02D69510F9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6099047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F137834-7DA1-DAB6-6EDC-3B77A17E6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ln>
            <a:noFill/>
          </a:ln>
          <a:effectLst>
            <a:outerShdw blurRad="635000" dist="254000" dir="72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BA5979-5F45-C8E6-34E8-BD94631C0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636" y="858984"/>
            <a:ext cx="4309942" cy="4782027"/>
          </a:xfrm>
        </p:spPr>
        <p:txBody>
          <a:bodyPr anchor="ctr">
            <a:normAutofit/>
          </a:bodyPr>
          <a:lstStyle/>
          <a:p>
            <a:pPr algn="ctr"/>
            <a:r>
              <a:rPr lang="en-ZA" spc="600" dirty="0">
                <a:latin typeface="Aptos" panose="020B0004020202020204" pitchFamily="34" charset="0"/>
              </a:rPr>
              <a:t>Data Structures</a:t>
            </a:r>
            <a:br>
              <a:rPr lang="en-ZA" spc="600" dirty="0">
                <a:latin typeface="Aptos" panose="020B0004020202020204" pitchFamily="34" charset="0"/>
              </a:rPr>
            </a:br>
            <a:r>
              <a:rPr lang="en-ZA" spc="600" dirty="0">
                <a:latin typeface="Aptos" panose="020B0004020202020204" pitchFamily="34" charset="0"/>
              </a:rPr>
              <a:t>&amp;</a:t>
            </a:r>
            <a:br>
              <a:rPr lang="en-ZA" spc="600" dirty="0">
                <a:latin typeface="Aptos" panose="020B0004020202020204" pitchFamily="34" charset="0"/>
              </a:rPr>
            </a:br>
            <a:r>
              <a:rPr lang="en-ZA" spc="600" dirty="0">
                <a:latin typeface="Aptos" panose="020B0004020202020204" pitchFamily="34" charset="0"/>
              </a:rPr>
              <a:t>Algorithms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B31442-7FBD-BC87-E1B3-F32E12ECE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787" y="530943"/>
            <a:ext cx="5524635" cy="5456902"/>
          </a:xfrm>
        </p:spPr>
        <p:txBody>
          <a:bodyPr anchor="ctr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GB" sz="1800" dirty="0"/>
              <a:t>Data Structures 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Array List – To store biographical information for each patient and their chest x-ray scan.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Priority Queue – To store nodes in a sorted ordered.</a:t>
            </a:r>
          </a:p>
          <a:p>
            <a:pPr algn="just">
              <a:lnSpc>
                <a:spcPct val="150000"/>
              </a:lnSpc>
            </a:pPr>
            <a:r>
              <a:rPr lang="en-GB" sz="1800" dirty="0"/>
              <a:t>Algorithms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K-NN – To perform similarity and classification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43E6AF-415F-D12C-0816-B72BDD40D9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6444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467F09-E793-F7DA-C970-DD6305681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CD9254A2-4826-C305-B0A8-DBC794231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nt">
            <a:extLst>
              <a:ext uri="{FF2B5EF4-FFF2-40B4-BE49-F238E27FC236}">
                <a16:creationId xmlns:a16="http://schemas.microsoft.com/office/drawing/2014/main" id="{4F18F254-2CE3-9DB3-15B0-1FDE5C6D1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6099047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3BB3112-F29F-22A3-1633-605921C43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ln>
            <a:noFill/>
          </a:ln>
          <a:effectLst>
            <a:outerShdw blurRad="635000" dist="254000" dir="72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948F34-7E92-1517-5A8F-D3DEA6CEC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0738" y="858984"/>
            <a:ext cx="4528840" cy="4782027"/>
          </a:xfrm>
        </p:spPr>
        <p:txBody>
          <a:bodyPr anchor="ctr">
            <a:normAutofit/>
          </a:bodyPr>
          <a:lstStyle/>
          <a:p>
            <a:pPr algn="ctr"/>
            <a:r>
              <a:rPr lang="en-ZA" spc="600" dirty="0">
                <a:latin typeface="Aptos" panose="020B0004020202020204" pitchFamily="34" charset="0"/>
              </a:rPr>
              <a:t>FIELD OF APPLICATION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18F058-9213-CD2B-03BD-9E84EEBE4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787" y="530943"/>
            <a:ext cx="5524635" cy="5456902"/>
          </a:xfrm>
        </p:spPr>
        <p:txBody>
          <a:bodyPr anchor="ctr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GB" sz="4000" dirty="0">
                <a:latin typeface="Abadi" panose="020F0502020204030204" pitchFamily="34" charset="0"/>
              </a:rPr>
              <a:t>Health Care Industry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B0606E9-43F4-4E67-4BD0-ECA60262C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978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8CE6CF-C6C2-5F1F-A1B3-D15E5D22B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1D812F7F-C507-2F26-875F-1E7E34363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nt">
            <a:extLst>
              <a:ext uri="{FF2B5EF4-FFF2-40B4-BE49-F238E27FC236}">
                <a16:creationId xmlns:a16="http://schemas.microsoft.com/office/drawing/2014/main" id="{604745B3-72CD-E985-EA87-1EFF2657E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6099047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EA4B270-D029-B781-9C5B-15D4F3F94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ln>
            <a:noFill/>
          </a:ln>
          <a:effectLst>
            <a:outerShdw blurRad="635000" dist="254000" dir="72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416F2F-6976-3DB4-6614-595014570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636" y="858984"/>
            <a:ext cx="4309942" cy="4782027"/>
          </a:xfrm>
        </p:spPr>
        <p:txBody>
          <a:bodyPr anchor="ctr">
            <a:normAutofit/>
          </a:bodyPr>
          <a:lstStyle/>
          <a:p>
            <a:pPr algn="ctr"/>
            <a:r>
              <a:rPr lang="en-ZA" spc="600" dirty="0">
                <a:latin typeface="Aptos" panose="020B0004020202020204" pitchFamily="34" charset="0"/>
              </a:rPr>
              <a:t>IMPACT ON THE SOCIETY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1DD5D38-1A3F-5F74-B8A8-077C05097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787" y="530943"/>
            <a:ext cx="5524635" cy="5456902"/>
          </a:xfrm>
        </p:spPr>
        <p:txBody>
          <a:bodyPr anchor="ctr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GB" sz="1800" dirty="0"/>
              <a:t>Offer Affordable Health Care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Having this system will help health care institutions, to decrease cost of medical services as this system doesn’t require a lot of medical staff to operate it.</a:t>
            </a:r>
          </a:p>
          <a:p>
            <a:pPr algn="just">
              <a:lnSpc>
                <a:spcPct val="150000"/>
              </a:lnSpc>
            </a:pPr>
            <a:r>
              <a:rPr lang="en-GB" sz="1800" dirty="0"/>
              <a:t>Early Detection &amp; Treatment</a:t>
            </a:r>
          </a:p>
          <a:p>
            <a:pPr marL="28575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1800" dirty="0"/>
              <a:t>Patients will be immediately diagnosed and given treatment, instead being rescheduled for diagnosis now and then due to lack of staff.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98443C9-5150-B0D6-334E-B67BD5661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24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5B1CFD-27A8-6E6A-0A2B-18A90FB45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D284A420-F50C-4C2C-B88E-E6F4EF504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893A6D2E-5228-4998-9E24-EFCCA0246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ADB48DB-8E25-4F2F-8C02-5B7939372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32BA7E3-7313-49C8-A245-A85BDEB13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4" name="Slide Background">
            <a:extLst>
              <a:ext uri="{FF2B5EF4-FFF2-40B4-BE49-F238E27FC236}">
                <a16:creationId xmlns:a16="http://schemas.microsoft.com/office/drawing/2014/main" id="{922E0291-99C8-40F9-ADAB-32589A3B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7A1D846-9B44-C3FF-148B-59A4DCFC3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8"/>
          <a:stretch/>
        </p:blipFill>
        <p:spPr>
          <a:xfrm>
            <a:off x="3048" y="7375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095830D2-F2AE-4DD8-B586-89B09779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7A8F735B-89DD-459E-BB4B-B9E1603DE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2375" y="0"/>
            <a:ext cx="1051560" cy="6858000"/>
          </a:xfrm>
          <a:prstGeom prst="rect">
            <a:avLst/>
          </a:prstGeom>
          <a:ln>
            <a:noFill/>
          </a:ln>
          <a:effectLst>
            <a:outerShdw blurRad="190500" dist="76200" dir="570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AFF45CC-4046-4B20-8A54-5D613033F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ED5F871-7553-9232-C946-AC95DD614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8337481" y="2868095"/>
            <a:ext cx="6661347" cy="925157"/>
          </a:xfrm>
        </p:spPr>
        <p:txBody>
          <a:bodyPr vert="wordArtVert" lIns="91440" tIns="45720" rIns="91440" bIns="45720" rtlCol="0" anchor="t">
            <a:normAutofit fontScale="90000"/>
          </a:bodyPr>
          <a:lstStyle/>
          <a:p>
            <a:pPr algn="ctr"/>
            <a:r>
              <a:rPr lang="en-US" sz="48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</a:t>
            </a:r>
          </a:p>
        </p:txBody>
      </p:sp>
    </p:spTree>
    <p:extLst>
      <p:ext uri="{BB962C8B-B14F-4D97-AF65-F5344CB8AC3E}">
        <p14:creationId xmlns:p14="http://schemas.microsoft.com/office/powerpoint/2010/main" val="3828298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107020-3E7A-7865-6581-6F9343EEE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342"/>
            <a:ext cx="12192000" cy="646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008112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Custom 148">
      <a:dk1>
        <a:srgbClr val="262626"/>
      </a:dk1>
      <a:lt1>
        <a:sysClr val="window" lastClr="FFFFFF"/>
      </a:lt1>
      <a:dk2>
        <a:srgbClr val="2F333D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521</Words>
  <Application>Microsoft Office PowerPoint</Application>
  <PresentationFormat>Widescreen</PresentationFormat>
  <Paragraphs>46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Abadi</vt:lpstr>
      <vt:lpstr>Aptos</vt:lpstr>
      <vt:lpstr>Arial</vt:lpstr>
      <vt:lpstr>Bierstadt</vt:lpstr>
      <vt:lpstr>Courier New</vt:lpstr>
      <vt:lpstr>Tahoma</vt:lpstr>
      <vt:lpstr>BevelVTI</vt:lpstr>
      <vt:lpstr>k-NN Graph  Based Pneumonia Detection System</vt:lpstr>
      <vt:lpstr>Project Description</vt:lpstr>
      <vt:lpstr>Problem</vt:lpstr>
      <vt:lpstr>Solution</vt:lpstr>
      <vt:lpstr>Data Structures &amp; Algorithms</vt:lpstr>
      <vt:lpstr>FIELD OF APPLICATION</vt:lpstr>
      <vt:lpstr>IMPACT ON THE SOCIETY</vt:lpstr>
      <vt:lpstr>INTERFACE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K-NN Graph Viewer</vt:lpstr>
      <vt:lpstr>LIMITATIONS </vt:lpstr>
      <vt:lpstr>TRAINNING &amp; RESULTS 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REATLEHILE VINCENT SELLO</dc:creator>
  <cp:lastModifiedBy>REATLEHILE VINCENT SELLO</cp:lastModifiedBy>
  <cp:revision>35</cp:revision>
  <dcterms:created xsi:type="dcterms:W3CDTF">2025-04-07T06:14:07Z</dcterms:created>
  <dcterms:modified xsi:type="dcterms:W3CDTF">2025-05-21T16:15:45Z</dcterms:modified>
</cp:coreProperties>
</file>

<file path=docProps/thumbnail.jpeg>
</file>